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9" r:id="rId4"/>
    <p:sldId id="270" r:id="rId5"/>
    <p:sldId id="258" r:id="rId6"/>
    <p:sldId id="272" r:id="rId7"/>
    <p:sldId id="260" r:id="rId8"/>
    <p:sldId id="269" r:id="rId9"/>
    <p:sldId id="261" r:id="rId10"/>
    <p:sldId id="262" r:id="rId11"/>
    <p:sldId id="271" r:id="rId12"/>
    <p:sldId id="274" r:id="rId13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39651-0EF8-4856-8160-1531660D1FB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58076-DB6D-494D-A8D0-CD5B37A4143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AF592-5296-4205-A763-69889ADF9D3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14FCC8-8ED4-49FD-A881-0A082711F71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CD422-FE5B-44D0-94FF-E3DCF74C98C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8A90F-5BA4-40CB-8A6C-8F0C8C59762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E2685-3B25-4223-BC4D-F6648615936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00E2E-E9AD-4FA1-BF6D-32A86B6D830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FD9D-4FBB-43E3-949B-D0ED7115EEA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2FDF4-32FF-499D-B462-82A511D14D1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7363A-A4B4-4067-9F6F-C4C09325D2B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47ECA-87DA-4E73-8066-0931F39D143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165EDA-BC16-4077-9285-8AB362790E9E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a/url?sa=i&amp;rct=j&amp;q=&amp;esrc=s&amp;frm=1&amp;source=images&amp;cd=&amp;cad=rja&amp;docid=dmTpB7EuEiY9aM&amp;tbnid=YR_DoUajv-Ba_M:&amp;ved=0CAUQjRw&amp;url=http://www.gcsescience.com/a3-electron-shell-energy-level.htm&amp;ei=4xtuUbWLLoag2QXHiIDoAw&amp;psig=AFQjCNHDfbG_NirGy9ZkIxjCLQ9H585HpQ&amp;ust=136625694062688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57200"/>
            <a:ext cx="8229600" cy="2514600"/>
          </a:xfrm>
        </p:spPr>
        <p:txBody>
          <a:bodyPr/>
          <a:lstStyle/>
          <a:p>
            <a:r>
              <a:rPr lang="en-CA" dirty="0"/>
              <a:t>Bohr-Rutherford Diagrams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for Neutral Atoms</a:t>
            </a:r>
            <a:endParaRPr lang="en-CA" dirty="0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2895600" y="2514600"/>
            <a:ext cx="3529013" cy="3316288"/>
            <a:chOff x="2880" y="1071"/>
            <a:chExt cx="2223" cy="2089"/>
          </a:xfrm>
        </p:grpSpPr>
        <p:sp>
          <p:nvSpPr>
            <p:cNvPr id="3075" name="Oval 3"/>
            <p:cNvSpPr>
              <a:spLocks noChangeArrowheads="1"/>
            </p:cNvSpPr>
            <p:nvPr/>
          </p:nvSpPr>
          <p:spPr bwMode="auto">
            <a:xfrm>
              <a:off x="3651" y="1797"/>
              <a:ext cx="635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CA"/>
                <a:t>13p</a:t>
              </a:r>
            </a:p>
            <a:p>
              <a:pPr algn="ctr"/>
              <a:r>
                <a:rPr lang="en-CA"/>
                <a:t>14n</a:t>
              </a:r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3424" y="1616"/>
              <a:ext cx="1089" cy="99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3198" y="1389"/>
              <a:ext cx="1543" cy="145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3787" y="157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4059" y="157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3152" y="216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2880" y="1117"/>
              <a:ext cx="2177" cy="19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3152" y="1888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3787" y="134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4059" y="134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4649" y="1888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4649" y="216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7" name="Oval 15"/>
            <p:cNvSpPr>
              <a:spLocks noChangeArrowheads="1"/>
            </p:cNvSpPr>
            <p:nvPr/>
          </p:nvSpPr>
          <p:spPr bwMode="auto">
            <a:xfrm>
              <a:off x="3742" y="275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4014" y="275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89" name="Oval 17"/>
            <p:cNvSpPr>
              <a:spLocks noChangeArrowheads="1"/>
            </p:cNvSpPr>
            <p:nvPr/>
          </p:nvSpPr>
          <p:spPr bwMode="auto">
            <a:xfrm>
              <a:off x="3888" y="3024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0" name="Oval 18"/>
            <p:cNvSpPr>
              <a:spLocks noChangeArrowheads="1"/>
            </p:cNvSpPr>
            <p:nvPr/>
          </p:nvSpPr>
          <p:spPr bwMode="auto">
            <a:xfrm>
              <a:off x="3923" y="1071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091" name="Oval 19"/>
            <p:cNvSpPr>
              <a:spLocks noChangeArrowheads="1"/>
            </p:cNvSpPr>
            <p:nvPr/>
          </p:nvSpPr>
          <p:spPr bwMode="auto">
            <a:xfrm>
              <a:off x="4967" y="2069"/>
              <a:ext cx="136" cy="1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r>
              <a:rPr lang="en-CA" sz="4000" b="1" dirty="0" smtClean="0"/>
              <a:t>Valence Electrons</a:t>
            </a:r>
            <a:endParaRPr lang="en-CA" sz="4000" b="1" dirty="0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304800" y="1143000"/>
            <a:ext cx="82296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/>
              <a:t>The electrons </a:t>
            </a:r>
            <a:r>
              <a:rPr lang="en-CA" sz="2800" u="sng" dirty="0"/>
              <a:t>in the outer orbital </a:t>
            </a:r>
            <a:r>
              <a:rPr lang="en-CA" sz="2800" dirty="0"/>
              <a:t>are called </a:t>
            </a:r>
            <a:r>
              <a:rPr lang="en-CA" sz="2800" b="1" u="sng" dirty="0"/>
              <a:t>VALENCE  ELECTRONS</a:t>
            </a:r>
          </a:p>
        </p:txBody>
      </p:sp>
      <p:grpSp>
        <p:nvGrpSpPr>
          <p:cNvPr id="8215" name="Group 23"/>
          <p:cNvGrpSpPr>
            <a:grpSpLocks/>
          </p:cNvGrpSpPr>
          <p:nvPr/>
        </p:nvGrpSpPr>
        <p:grpSpPr bwMode="auto">
          <a:xfrm>
            <a:off x="5334000" y="2362200"/>
            <a:ext cx="2909888" cy="2667000"/>
            <a:chOff x="4014" y="1440"/>
            <a:chExt cx="1179" cy="1152"/>
          </a:xfrm>
        </p:grpSpPr>
        <p:sp>
          <p:nvSpPr>
            <p:cNvPr id="8196" name="Oval 4"/>
            <p:cNvSpPr>
              <a:spLocks noChangeArrowheads="1"/>
            </p:cNvSpPr>
            <p:nvPr/>
          </p:nvSpPr>
          <p:spPr bwMode="auto">
            <a:xfrm>
              <a:off x="4377" y="1821"/>
              <a:ext cx="454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CA"/>
                <a:t>3p</a:t>
              </a:r>
            </a:p>
            <a:p>
              <a:pPr algn="ctr"/>
              <a:r>
                <a:rPr lang="en-CA"/>
                <a:t>4n</a:t>
              </a:r>
            </a:p>
          </p:txBody>
        </p:sp>
        <p:sp>
          <p:nvSpPr>
            <p:cNvPr id="8197" name="Oval 5"/>
            <p:cNvSpPr>
              <a:spLocks noChangeArrowheads="1"/>
            </p:cNvSpPr>
            <p:nvPr/>
          </p:nvSpPr>
          <p:spPr bwMode="auto">
            <a:xfrm>
              <a:off x="4195" y="1640"/>
              <a:ext cx="817" cy="81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198" name="Oval 6"/>
            <p:cNvSpPr>
              <a:spLocks noChangeArrowheads="1"/>
            </p:cNvSpPr>
            <p:nvPr/>
          </p:nvSpPr>
          <p:spPr bwMode="auto">
            <a:xfrm>
              <a:off x="4014" y="1504"/>
              <a:ext cx="1179" cy="10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212" name="Oval 20"/>
            <p:cNvSpPr>
              <a:spLocks noChangeArrowheads="1"/>
            </p:cNvSpPr>
            <p:nvPr/>
          </p:nvSpPr>
          <p:spPr bwMode="auto">
            <a:xfrm>
              <a:off x="4416" y="158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213" name="Oval 21"/>
            <p:cNvSpPr>
              <a:spLocks noChangeArrowheads="1"/>
            </p:cNvSpPr>
            <p:nvPr/>
          </p:nvSpPr>
          <p:spPr bwMode="auto">
            <a:xfrm>
              <a:off x="4608" y="1584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8214" name="Oval 22"/>
            <p:cNvSpPr>
              <a:spLocks noChangeArrowheads="1"/>
            </p:cNvSpPr>
            <p:nvPr/>
          </p:nvSpPr>
          <p:spPr bwMode="auto">
            <a:xfrm>
              <a:off x="4512" y="1440"/>
              <a:ext cx="136" cy="1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381000" y="2438400"/>
            <a:ext cx="533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/>
              <a:t>How many valence electrons does lithium have?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u="sng" dirty="0"/>
              <a:t>Just </a:t>
            </a:r>
            <a:r>
              <a:rPr lang="en-CA" sz="2800" b="1" u="sng" dirty="0" smtClean="0"/>
              <a:t>one </a:t>
            </a:r>
            <a:r>
              <a:rPr lang="en-CA" sz="2800" dirty="0" smtClean="0"/>
              <a:t>!</a:t>
            </a:r>
            <a:br>
              <a:rPr lang="en-CA" sz="2800" dirty="0" smtClean="0"/>
            </a:br>
            <a:endParaRPr lang="en-CA" sz="2800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CA" sz="2800" dirty="0" smtClean="0"/>
              <a:t>The number of valence electrons depends on the </a:t>
            </a:r>
            <a:r>
              <a:rPr lang="en-CA" sz="2800" u="sng" dirty="0" smtClean="0"/>
              <a:t>group number </a:t>
            </a:r>
            <a:r>
              <a:rPr lang="en-CA" sz="2800" dirty="0" smtClean="0"/>
              <a:t>in the periodic table.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765175"/>
          </a:xfrm>
        </p:spPr>
        <p:txBody>
          <a:bodyPr/>
          <a:lstStyle/>
          <a:p>
            <a:pPr>
              <a:defRPr/>
            </a:pP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Valence Electron Trends</a:t>
            </a:r>
            <a:endParaRPr lang="en-CA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4757" name="Picture 5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2050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 rot="5400000">
            <a:off x="935832" y="3393281"/>
            <a:ext cx="1943100" cy="287337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 rot="5400000">
            <a:off x="1223169" y="3393281"/>
            <a:ext cx="1943100" cy="287338"/>
          </a:xfrm>
          <a:prstGeom prst="rect">
            <a:avLst/>
          </a:prstGeom>
          <a:solidFill>
            <a:srgbClr val="FF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228600" y="80645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</a:t>
            </a:r>
          </a:p>
          <a:p>
            <a:r>
              <a:rPr lang="en-CA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 valence e</a:t>
            </a:r>
            <a:r>
              <a:rPr lang="en-CA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 rot="5400000">
            <a:off x="4895850" y="3249613"/>
            <a:ext cx="1655763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 rot="5400000">
            <a:off x="5472112" y="3249613"/>
            <a:ext cx="1655763" cy="287338"/>
          </a:xfrm>
          <a:prstGeom prst="rect">
            <a:avLst/>
          </a:prstGeom>
          <a:solidFill>
            <a:schemeClr val="accent2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 rot="5400000">
            <a:off x="6048375" y="3249613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 rot="5400000">
            <a:off x="6192044" y="3032919"/>
            <a:ext cx="1943100" cy="287338"/>
          </a:xfrm>
          <a:prstGeom prst="rect">
            <a:avLst/>
          </a:prstGeom>
          <a:solidFill>
            <a:srgbClr val="FF66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 rot="5400000">
            <a:off x="5759450" y="3249613"/>
            <a:ext cx="1655763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1371600" y="149225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2: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76" name="Rectangle 24"/>
          <p:cNvSpPr>
            <a:spLocks noChangeArrowheads="1"/>
          </p:cNvSpPr>
          <p:nvPr/>
        </p:nvSpPr>
        <p:spPr bwMode="auto">
          <a:xfrm>
            <a:off x="2438400" y="7620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13: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3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4267200" y="7620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15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5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80" name="Rectangle 28"/>
          <p:cNvSpPr>
            <a:spLocks noChangeArrowheads="1"/>
          </p:cNvSpPr>
          <p:nvPr/>
        </p:nvSpPr>
        <p:spPr bwMode="auto">
          <a:xfrm>
            <a:off x="4953000" y="1371600"/>
            <a:ext cx="15827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16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6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6248400" y="7620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17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7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7086600" y="1295400"/>
            <a:ext cx="1822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18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8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(2 for He)</a:t>
            </a:r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048000" y="14478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Group 14:</a:t>
            </a:r>
          </a:p>
          <a:p>
            <a:r>
              <a:rPr lang="en-CA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4 valence e</a:t>
            </a:r>
            <a:r>
              <a:rPr lang="en-CA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-</a:t>
            </a:r>
            <a:endParaRPr lang="en-CA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894901"/>
              </p:ext>
            </p:extLst>
          </p:nvPr>
        </p:nvGraphicFramePr>
        <p:xfrm>
          <a:off x="179385" y="4571999"/>
          <a:ext cx="8783639" cy="200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064"/>
                <a:gridCol w="767855"/>
                <a:gridCol w="975960"/>
                <a:gridCol w="975960"/>
                <a:gridCol w="975960"/>
                <a:gridCol w="975960"/>
                <a:gridCol w="975960"/>
                <a:gridCol w="975960"/>
                <a:gridCol w="975960"/>
              </a:tblGrid>
              <a:tr h="4297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Group #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13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15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16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17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</a:t>
                      </a:r>
                      <a:endParaRPr lang="en-C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62432">
                <a:tc>
                  <a:txBody>
                    <a:bodyPr/>
                    <a:lstStyle/>
                    <a:p>
                      <a:r>
                        <a:rPr lang="en-US" dirty="0" smtClean="0"/>
                        <a:t># of bonds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745236">
                <a:tc>
                  <a:txBody>
                    <a:bodyPr/>
                    <a:lstStyle/>
                    <a:p>
                      <a:r>
                        <a:rPr lang="en-US" dirty="0" smtClean="0"/>
                        <a:t># valence</a:t>
                      </a:r>
                    </a:p>
                    <a:p>
                      <a:r>
                        <a:rPr lang="en-US" dirty="0" smtClean="0"/>
                        <a:t>electrons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</a:t>
                      </a:r>
                    </a:p>
                    <a:p>
                      <a:r>
                        <a:rPr lang="en-US" dirty="0" smtClean="0"/>
                        <a:t>(2 for helium)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CA" dirty="0" smtClean="0"/>
              <a:t>Summary – Memorize!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791200"/>
          </a:xfrm>
        </p:spPr>
        <p:txBody>
          <a:bodyPr/>
          <a:lstStyle/>
          <a:p>
            <a:r>
              <a:rPr lang="en-CA" sz="2800" dirty="0" smtClean="0"/>
              <a:t>First circle = nucleus, write # protons and </a:t>
            </a:r>
            <a:r>
              <a:rPr lang="en-CA" sz="2800" smtClean="0"/>
              <a:t># neutrons</a:t>
            </a:r>
            <a:endParaRPr lang="en-CA" sz="2800" dirty="0" smtClean="0"/>
          </a:p>
          <a:p>
            <a:r>
              <a:rPr lang="en-CA" sz="2800" dirty="0" smtClean="0"/>
              <a:t>Determine the period and draw one orbital for each period</a:t>
            </a:r>
          </a:p>
          <a:p>
            <a:r>
              <a:rPr lang="en-CA" sz="2800" dirty="0" smtClean="0"/>
              <a:t>Determine the number of electrons and draw in the correct positions</a:t>
            </a:r>
          </a:p>
          <a:p>
            <a:pPr lvl="1"/>
            <a:r>
              <a:rPr lang="en-CA" sz="2400" dirty="0" smtClean="0"/>
              <a:t>Starting in the first orbital draw in a max of 2 electrons always at the top</a:t>
            </a:r>
          </a:p>
          <a:p>
            <a:pPr lvl="1"/>
            <a:r>
              <a:rPr lang="en-CA" sz="2400" dirty="0" smtClean="0"/>
              <a:t>Move to the second orbital for a max of 8 electrons, one in each compass point, then in partners</a:t>
            </a:r>
          </a:p>
          <a:p>
            <a:pPr lvl="1"/>
            <a:r>
              <a:rPr lang="en-CA" sz="2400" dirty="0"/>
              <a:t>M</a:t>
            </a:r>
            <a:r>
              <a:rPr lang="en-CA" sz="2400" dirty="0" smtClean="0"/>
              <a:t>ove to the third orbital for a max of 8 more electrons</a:t>
            </a:r>
          </a:p>
          <a:p>
            <a:r>
              <a:rPr lang="en-CA" sz="2800" dirty="0" smtClean="0"/>
              <a:t>Complete Bohr – Rutherford diagrams for the first 20 elements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29" y="152400"/>
            <a:ext cx="4648200" cy="6019800"/>
          </a:xfrm>
        </p:spPr>
        <p:txBody>
          <a:bodyPr/>
          <a:lstStyle/>
          <a:p>
            <a:r>
              <a:rPr lang="en-CA" dirty="0"/>
              <a:t>The Bohr – Rutherford Model of the </a:t>
            </a:r>
            <a:r>
              <a:rPr lang="en-CA" dirty="0" smtClean="0"/>
              <a:t>Atom states that the protons and neutrons are in the nucleus.</a:t>
            </a:r>
          </a:p>
          <a:p>
            <a:r>
              <a:rPr lang="en-CA" dirty="0" smtClean="0"/>
              <a:t>The </a:t>
            </a:r>
            <a:r>
              <a:rPr lang="en-CA" u="sng" dirty="0" smtClean="0"/>
              <a:t>electrons orbit the nucleus</a:t>
            </a:r>
            <a:r>
              <a:rPr lang="en-CA" dirty="0" smtClean="0"/>
              <a:t> in energy levels called shells or orbitals.</a:t>
            </a:r>
          </a:p>
          <a:p>
            <a:r>
              <a:rPr lang="en-CA" dirty="0" smtClean="0"/>
              <a:t>There are a </a:t>
            </a:r>
            <a:r>
              <a:rPr lang="en-CA" u="sng" dirty="0" smtClean="0"/>
              <a:t>maximum number of electrons </a:t>
            </a:r>
            <a:r>
              <a:rPr lang="en-CA" dirty="0" smtClean="0"/>
              <a:t>per orbital.</a:t>
            </a:r>
          </a:p>
        </p:txBody>
      </p:sp>
      <p:pic>
        <p:nvPicPr>
          <p:cNvPr id="19458" name="Picture 2" descr="atom-with-electr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en-CA" dirty="0" err="1" smtClean="0"/>
              <a:t>Orbitals</a:t>
            </a:r>
            <a:r>
              <a:rPr lang="en-CA" dirty="0" smtClean="0"/>
              <a:t> or Shells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256212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Electrons </a:t>
            </a:r>
            <a:r>
              <a:rPr lang="en-US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cannot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 found between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orbitals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 can </a:t>
            </a:r>
            <a:r>
              <a:rPr lang="en-US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move up or down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one orbital to another</a:t>
            </a:r>
            <a:endParaRPr lang="en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dirty="0"/>
              <a:t>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lectrons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closer to the nucleus have </a:t>
            </a:r>
            <a:r>
              <a:rPr lang="en-US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 energy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electrons farther from the nucleus have </a:t>
            </a:r>
            <a:r>
              <a:rPr lang="en-US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5125" name="Picture 5" descr="http://www.gcsescience.com/Potassium-Atom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799" y="3657600"/>
            <a:ext cx="4630755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Orbital Trends </a:t>
            </a:r>
            <a:b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in </a:t>
            </a:r>
            <a:r>
              <a:rPr lang="en-CA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the Periodic Table</a:t>
            </a:r>
          </a:p>
        </p:txBody>
      </p:sp>
      <p:pic>
        <p:nvPicPr>
          <p:cNvPr id="74757" name="Picture 5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5351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 rot="5400000">
            <a:off x="935832" y="2723356"/>
            <a:ext cx="1943100" cy="287337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 rot="5400000">
            <a:off x="1223169" y="2723356"/>
            <a:ext cx="1943100" cy="287338"/>
          </a:xfrm>
          <a:prstGeom prst="rect">
            <a:avLst/>
          </a:prstGeom>
          <a:solidFill>
            <a:srgbClr val="FF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 rot="5400000">
            <a:off x="4895850" y="2579688"/>
            <a:ext cx="1655763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 rot="5400000">
            <a:off x="5472112" y="2579688"/>
            <a:ext cx="1655763" cy="287338"/>
          </a:xfrm>
          <a:prstGeom prst="rect">
            <a:avLst/>
          </a:prstGeom>
          <a:solidFill>
            <a:schemeClr val="accent2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 rot="5400000">
            <a:off x="6048375" y="2579688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 rot="5400000">
            <a:off x="6192044" y="2362994"/>
            <a:ext cx="1943100" cy="287338"/>
          </a:xfrm>
          <a:prstGeom prst="rect">
            <a:avLst/>
          </a:prstGeom>
          <a:solidFill>
            <a:srgbClr val="FF66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 rot="5400000">
            <a:off x="5759450" y="2579688"/>
            <a:ext cx="1655763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 rot="5400000">
            <a:off x="4356101" y="-1057275"/>
            <a:ext cx="360362" cy="5545137"/>
          </a:xfrm>
          <a:prstGeom prst="rect">
            <a:avLst/>
          </a:prstGeom>
          <a:solidFill>
            <a:srgbClr val="FF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86" name="Rectangle 34"/>
          <p:cNvSpPr>
            <a:spLocks noChangeArrowheads="1"/>
          </p:cNvSpPr>
          <p:nvPr/>
        </p:nvSpPr>
        <p:spPr bwMode="auto">
          <a:xfrm>
            <a:off x="179388" y="1355725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1 -</a:t>
            </a:r>
          </a:p>
          <a:p>
            <a:r>
              <a:rPr lang="en-CA" b="1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 orbital</a:t>
            </a:r>
          </a:p>
        </p:txBody>
      </p:sp>
      <p:sp>
        <p:nvSpPr>
          <p:cNvPr id="74787" name="Rectangle 35"/>
          <p:cNvSpPr>
            <a:spLocks noChangeArrowheads="1"/>
          </p:cNvSpPr>
          <p:nvPr/>
        </p:nvSpPr>
        <p:spPr bwMode="auto">
          <a:xfrm rot="5400000">
            <a:off x="4392613" y="-733425"/>
            <a:ext cx="287338" cy="5545137"/>
          </a:xfrm>
          <a:prstGeom prst="rect">
            <a:avLst/>
          </a:prstGeom>
          <a:solidFill>
            <a:schemeClr val="folHlink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88" name="Rectangle 36"/>
          <p:cNvSpPr>
            <a:spLocks noChangeArrowheads="1"/>
          </p:cNvSpPr>
          <p:nvPr/>
        </p:nvSpPr>
        <p:spPr bwMode="auto">
          <a:xfrm>
            <a:off x="7380288" y="1679575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2 -</a:t>
            </a:r>
          </a:p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 orbitals</a:t>
            </a:r>
          </a:p>
        </p:txBody>
      </p:sp>
      <p:sp>
        <p:nvSpPr>
          <p:cNvPr id="74789" name="Rectangle 37"/>
          <p:cNvSpPr>
            <a:spLocks noChangeArrowheads="1"/>
          </p:cNvSpPr>
          <p:nvPr/>
        </p:nvSpPr>
        <p:spPr bwMode="auto">
          <a:xfrm rot="5400000">
            <a:off x="4392613" y="-374650"/>
            <a:ext cx="287338" cy="55451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90" name="Rectangle 38"/>
          <p:cNvSpPr>
            <a:spLocks noChangeArrowheads="1"/>
          </p:cNvSpPr>
          <p:nvPr/>
        </p:nvSpPr>
        <p:spPr bwMode="auto">
          <a:xfrm>
            <a:off x="179388" y="2038350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3 -</a:t>
            </a:r>
          </a:p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3 orbitals</a:t>
            </a:r>
          </a:p>
        </p:txBody>
      </p:sp>
      <p:sp>
        <p:nvSpPr>
          <p:cNvPr id="74791" name="Rectangle 39"/>
          <p:cNvSpPr>
            <a:spLocks noChangeArrowheads="1"/>
          </p:cNvSpPr>
          <p:nvPr/>
        </p:nvSpPr>
        <p:spPr bwMode="auto">
          <a:xfrm rot="5400000">
            <a:off x="4356100" y="-49212"/>
            <a:ext cx="360363" cy="5545137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74792" name="Rectangle 40"/>
          <p:cNvSpPr>
            <a:spLocks noChangeArrowheads="1"/>
          </p:cNvSpPr>
          <p:nvPr/>
        </p:nvSpPr>
        <p:spPr bwMode="auto">
          <a:xfrm>
            <a:off x="7380288" y="2327275"/>
            <a:ext cx="1582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Period 4 -</a:t>
            </a:r>
          </a:p>
          <a:p>
            <a:r>
              <a:rPr lang="en-CA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4 orbitals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0"/>
            <a:ext cx="8294687" cy="1295400"/>
          </a:xfrm>
        </p:spPr>
        <p:txBody>
          <a:bodyPr/>
          <a:lstStyle/>
          <a:p>
            <a:r>
              <a:rPr lang="en-CA" sz="4000" b="1" dirty="0" smtClean="0"/>
              <a:t>Drawing Bohr-Rutherford Diagrams</a:t>
            </a:r>
            <a:endParaRPr lang="en-CA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96988"/>
            <a:ext cx="8229600" cy="5256212"/>
          </a:xfrm>
        </p:spPr>
        <p:txBody>
          <a:bodyPr/>
          <a:lstStyle/>
          <a:p>
            <a:r>
              <a:rPr lang="en-CA" dirty="0"/>
              <a:t>Bohr-Rutherford diagrams represent the arrangement of protons, neutrons, and electrons in an </a:t>
            </a:r>
            <a:r>
              <a:rPr lang="en-CA" dirty="0" smtClean="0"/>
              <a:t>atom of an element</a:t>
            </a:r>
            <a:r>
              <a:rPr lang="en-CA" dirty="0"/>
              <a:t>.</a:t>
            </a:r>
          </a:p>
          <a:p>
            <a:r>
              <a:rPr lang="en-CA" dirty="0"/>
              <a:t>In these diagrams, the number of protons and neutrons </a:t>
            </a:r>
            <a:r>
              <a:rPr lang="en-CA" dirty="0" smtClean="0"/>
              <a:t>is written </a:t>
            </a:r>
            <a:r>
              <a:rPr lang="en-CA" dirty="0"/>
              <a:t>in </a:t>
            </a:r>
            <a:r>
              <a:rPr lang="en-CA" dirty="0" smtClean="0"/>
              <a:t>a </a:t>
            </a:r>
            <a:r>
              <a:rPr lang="en-CA" u="sng" dirty="0" smtClean="0"/>
              <a:t>central circle </a:t>
            </a:r>
            <a:r>
              <a:rPr lang="en-CA" dirty="0" smtClean="0"/>
              <a:t>to represent </a:t>
            </a:r>
            <a:r>
              <a:rPr lang="en-CA" dirty="0"/>
              <a:t>the nucleus of the atom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This is the nucleus of lithium.</a:t>
            </a:r>
            <a:endParaRPr lang="en-CA" dirty="0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6400800" y="4495800"/>
            <a:ext cx="2286000" cy="1905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CA" dirty="0"/>
              <a:t>3p</a:t>
            </a:r>
          </a:p>
          <a:p>
            <a:pPr algn="ctr"/>
            <a:r>
              <a:rPr lang="en-CA" dirty="0"/>
              <a:t>4n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en-CA" dirty="0" smtClean="0"/>
              <a:t>Drawing </a:t>
            </a:r>
            <a:r>
              <a:rPr lang="en-CA" dirty="0" err="1" smtClean="0"/>
              <a:t>Orbitals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256212"/>
          </a:xfrm>
        </p:spPr>
        <p:txBody>
          <a:bodyPr/>
          <a:lstStyle/>
          <a:p>
            <a:r>
              <a:rPr lang="en-CA" dirty="0" smtClean="0"/>
              <a:t>Circles are </a:t>
            </a:r>
            <a:r>
              <a:rPr lang="en-CA" u="sng" dirty="0" smtClean="0"/>
              <a:t>drawn around the nucleus to represent </a:t>
            </a:r>
            <a:r>
              <a:rPr lang="en-CA" u="sng" dirty="0" err="1" smtClean="0"/>
              <a:t>orbitals</a:t>
            </a:r>
            <a:r>
              <a:rPr lang="en-CA" u="sng" dirty="0" smtClean="0"/>
              <a:t>, </a:t>
            </a:r>
            <a:r>
              <a:rPr lang="en-CA" dirty="0" smtClean="0"/>
              <a:t>and electrons are shown in these </a:t>
            </a:r>
            <a:r>
              <a:rPr lang="en-CA" dirty="0" err="1" smtClean="0"/>
              <a:t>orbitals</a:t>
            </a:r>
            <a:r>
              <a:rPr lang="en-CA" dirty="0" smtClean="0"/>
              <a:t>.</a:t>
            </a:r>
          </a:p>
          <a:p>
            <a:r>
              <a:rPr lang="en-CA" dirty="0" smtClean="0"/>
              <a:t>The number of </a:t>
            </a:r>
            <a:r>
              <a:rPr lang="en-CA" u="sng" dirty="0" err="1" smtClean="0"/>
              <a:t>orbitals</a:t>
            </a:r>
            <a:r>
              <a:rPr lang="en-CA" dirty="0" smtClean="0"/>
              <a:t> for an element is the </a:t>
            </a:r>
            <a:r>
              <a:rPr lang="en-CA" u="sng" dirty="0" smtClean="0"/>
              <a:t>period number</a:t>
            </a:r>
            <a:r>
              <a:rPr lang="en-CA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maximum</a:t>
            </a:r>
            <a:r>
              <a:rPr lang="en-US" dirty="0" smtClean="0"/>
              <a:t> number of electrons in an orbital is the </a:t>
            </a:r>
            <a:r>
              <a:rPr lang="en-US" u="sng" dirty="0" smtClean="0"/>
              <a:t>number of the elements </a:t>
            </a:r>
            <a:r>
              <a:rPr lang="en-US" dirty="0" smtClean="0"/>
              <a:t>in the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686800" cy="908050"/>
          </a:xfrm>
        </p:spPr>
        <p:txBody>
          <a:bodyPr/>
          <a:lstStyle/>
          <a:p>
            <a:r>
              <a:rPr lang="en-CA" sz="4000" b="1" dirty="0" smtClean="0"/>
              <a:t>Lithium: Bohr-Rutherford Diagram</a:t>
            </a:r>
            <a:endParaRPr lang="en-CA" sz="40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2376488" cy="647700"/>
          </a:xfrm>
        </p:spPr>
        <p:txBody>
          <a:bodyPr/>
          <a:lstStyle/>
          <a:p>
            <a:pPr>
              <a:buFontTx/>
              <a:buNone/>
            </a:pPr>
            <a:r>
              <a:rPr lang="en-CA"/>
              <a:t>Lithium (Li)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8313" y="1916113"/>
            <a:ext cx="2879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Number=3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68313" y="2997200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protons = 3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5288" y="3500438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electrons = 3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95288" y="4005263"/>
            <a:ext cx="3795712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 dirty="0"/>
              <a:t># neutrons = </a:t>
            </a:r>
            <a:r>
              <a:rPr lang="en-CA" sz="2400" dirty="0" smtClean="0"/>
              <a:t>(7-3) = 4</a:t>
            </a:r>
            <a:endParaRPr lang="en-CA" sz="2400" dirty="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13" y="2420938"/>
            <a:ext cx="2879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mass = 7</a:t>
            </a: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5795963" y="2852738"/>
            <a:ext cx="100806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CA"/>
              <a:t>3p</a:t>
            </a:r>
          </a:p>
          <a:p>
            <a:pPr algn="ctr"/>
            <a:r>
              <a:rPr lang="en-CA"/>
              <a:t>4n</a:t>
            </a: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5435600" y="2565400"/>
            <a:ext cx="1728788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5076825" y="2205038"/>
            <a:ext cx="2449513" cy="2303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60118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64436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6172200" y="20574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Rules for adding electrons to </a:t>
            </a:r>
            <a:r>
              <a:rPr lang="en-US" sz="4000" b="1" dirty="0" err="1" smtClean="0"/>
              <a:t>orbitals</a:t>
            </a:r>
            <a:endParaRPr lang="en-CA" sz="4000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first orbital can hold up to </a:t>
            </a:r>
            <a:r>
              <a:rPr lang="en-US" u="sng" dirty="0"/>
              <a:t>2 </a:t>
            </a:r>
            <a:r>
              <a:rPr lang="en-US" dirty="0"/>
              <a:t>electrons.</a:t>
            </a:r>
          </a:p>
          <a:p>
            <a:r>
              <a:rPr lang="en-US" dirty="0"/>
              <a:t>The </a:t>
            </a:r>
            <a:r>
              <a:rPr lang="en-US" u="sng" dirty="0"/>
              <a:t>second</a:t>
            </a:r>
            <a:r>
              <a:rPr lang="en-US" dirty="0"/>
              <a:t> and </a:t>
            </a:r>
            <a:r>
              <a:rPr lang="en-US" u="sng" dirty="0"/>
              <a:t>third</a:t>
            </a:r>
            <a:r>
              <a:rPr lang="en-US" dirty="0"/>
              <a:t> </a:t>
            </a:r>
            <a:r>
              <a:rPr lang="en-US" dirty="0" err="1" smtClean="0"/>
              <a:t>orbitals</a:t>
            </a:r>
            <a:r>
              <a:rPr lang="en-US" dirty="0" smtClean="0"/>
              <a:t> </a:t>
            </a:r>
            <a:r>
              <a:rPr lang="en-US" dirty="0"/>
              <a:t>can hold up to 8 electrons.</a:t>
            </a:r>
          </a:p>
          <a:p>
            <a:r>
              <a:rPr lang="en-US" dirty="0"/>
              <a:t>When filling </a:t>
            </a:r>
            <a:r>
              <a:rPr lang="en-US" dirty="0" err="1" smtClean="0"/>
              <a:t>orbitals</a:t>
            </a:r>
            <a:r>
              <a:rPr lang="en-US" dirty="0" smtClean="0"/>
              <a:t> with </a:t>
            </a:r>
            <a:r>
              <a:rPr lang="en-US" dirty="0"/>
              <a:t>electrons, place the first 4 electrons </a:t>
            </a:r>
            <a:r>
              <a:rPr lang="en-US" dirty="0" smtClean="0"/>
              <a:t>at a </a:t>
            </a:r>
            <a:r>
              <a:rPr lang="en-US" u="sng" dirty="0"/>
              <a:t>compass point </a:t>
            </a:r>
            <a:r>
              <a:rPr lang="en-US" dirty="0"/>
              <a:t>before pairing.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469313" cy="908050"/>
          </a:xfrm>
        </p:spPr>
        <p:txBody>
          <a:bodyPr/>
          <a:lstStyle/>
          <a:p>
            <a:r>
              <a:rPr lang="en-CA" sz="3600" b="1" dirty="0" smtClean="0"/>
              <a:t>Aluminum: Bohr-Rutherford diagram</a:t>
            </a:r>
            <a:endParaRPr lang="en-CA" sz="3600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3024188" cy="647700"/>
          </a:xfrm>
        </p:spPr>
        <p:txBody>
          <a:bodyPr/>
          <a:lstStyle/>
          <a:p>
            <a:pPr>
              <a:buFontTx/>
              <a:buNone/>
            </a:pPr>
            <a:r>
              <a:rPr lang="en-CA"/>
              <a:t>Aluminum (Al)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8313" y="1916113"/>
            <a:ext cx="34559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Number = 13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68313" y="2997200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protons = 13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95288" y="3500438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electrons = 13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95288" y="4005263"/>
            <a:ext cx="25193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# neutrons = 14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68313" y="2420938"/>
            <a:ext cx="2879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CA" sz="2400"/>
              <a:t>Atomic mass = 27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5795963" y="2852738"/>
            <a:ext cx="100806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CA"/>
              <a:t>13p</a:t>
            </a:r>
          </a:p>
          <a:p>
            <a:pPr algn="ctr"/>
            <a:r>
              <a:rPr lang="en-CA"/>
              <a:t>14n</a:t>
            </a: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5435600" y="2565400"/>
            <a:ext cx="1728788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5076825" y="2205038"/>
            <a:ext cx="2449513" cy="2303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60118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6443663" y="24923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003800" y="34290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4572000" y="1773238"/>
            <a:ext cx="3455988" cy="31686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5003800" y="29972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6011863" y="21336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6443663" y="21336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7380288" y="29972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7380288" y="34290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5940425" y="436562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6372225" y="436562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6172200" y="48006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6227763" y="170021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7885113" y="32845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529</Words>
  <Application>Microsoft Office PowerPoint</Application>
  <PresentationFormat>On-screen Show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Bohr-Rutherford Diagrams  for Neutral Atoms</vt:lpstr>
      <vt:lpstr>PowerPoint Presentation</vt:lpstr>
      <vt:lpstr>Orbitals or Shells</vt:lpstr>
      <vt:lpstr>Orbital Trends  in the Periodic Table</vt:lpstr>
      <vt:lpstr>Drawing Bohr-Rutherford Diagrams</vt:lpstr>
      <vt:lpstr>Drawing Orbitals</vt:lpstr>
      <vt:lpstr>Lithium: Bohr-Rutherford Diagram</vt:lpstr>
      <vt:lpstr>Rules for adding electrons to orbitals</vt:lpstr>
      <vt:lpstr>Aluminum: Bohr-Rutherford diagram</vt:lpstr>
      <vt:lpstr>Valence Electrons</vt:lpstr>
      <vt:lpstr>Valence Electron Trends</vt:lpstr>
      <vt:lpstr>Summary – Memorize!</vt:lpstr>
    </vt:vector>
  </TitlesOfParts>
  <Company>Toronto District School Board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Bohr-Rutherford diagrams for atoms</dc:title>
  <dc:creator>User</dc:creator>
  <cp:lastModifiedBy>Lim, Brian</cp:lastModifiedBy>
  <cp:revision>15</cp:revision>
  <dcterms:created xsi:type="dcterms:W3CDTF">2012-02-02T21:52:25Z</dcterms:created>
  <dcterms:modified xsi:type="dcterms:W3CDTF">2016-04-07T16:13:44Z</dcterms:modified>
</cp:coreProperties>
</file>